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0"/>
  </p:notesMasterIdLst>
  <p:sldIdLst>
    <p:sldId id="260" r:id="rId3"/>
    <p:sldId id="256" r:id="rId4"/>
    <p:sldId id="258" r:id="rId5"/>
    <p:sldId id="259" r:id="rId6"/>
    <p:sldId id="263" r:id="rId7"/>
    <p:sldId id="265" r:id="rId8"/>
    <p:sldId id="261" r:id="rId9"/>
  </p:sldIdLst>
  <p:sldSz cx="12192000" cy="6858000"/>
  <p:notesSz cx="6858000" cy="9144000"/>
  <p:defaultTextStyle>
    <a:defPPr>
      <a:defRPr lang="da-G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45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A77BE5-2D43-48F4-A653-45C0935D25D7}" type="datetimeFigureOut">
              <a:rPr lang="da-DK" smtClean="0"/>
              <a:t>13.05.2023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D1B48C-DF99-49E7-A2E7-6E293A2B92A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28356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011E5E-858E-4898-808C-17C985517B5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93822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011E5E-858E-4898-808C-17C985517B5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4968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1C1FF-7683-6996-63A6-70D53B7981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A013C1-0CDB-2B06-D283-189C4504F5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0E5C63-321A-21AE-A7C0-9E5237E0C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CFC9D-D042-4C1E-A394-73EE3BB4D47C}" type="datetimeFigureOut">
              <a:rPr lang="da-DK" smtClean="0"/>
              <a:t>13.05.2023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3C3762-E0CD-F82F-BE18-9B3868124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9BC83C-6B1B-1BE5-94F1-55571CCBD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1CBDD-E95B-4EF0-A6C7-EF7FBEC6E2A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50122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D8D7A4-BCF5-41F5-90B0-F5D404E01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65A810-90BF-F239-E7E5-067032BADC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BBB22E-02A9-9E08-62B3-AE8793324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CFC9D-D042-4C1E-A394-73EE3BB4D47C}" type="datetimeFigureOut">
              <a:rPr lang="da-DK" smtClean="0"/>
              <a:t>13.05.2023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E7432B-0B62-F797-ADDC-262D2F725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9AEA25-0AED-BB4B-CB79-F671EC9C2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1CBDD-E95B-4EF0-A6C7-EF7FBEC6E2A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81769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7F53A5E-C3BB-9886-6EDE-98520909BB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8DBA42-E45C-D69B-C074-75A52663D1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FDEC55-AFA2-9346-0287-E323E50A2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CFC9D-D042-4C1E-A394-73EE3BB4D47C}" type="datetimeFigureOut">
              <a:rPr lang="da-DK" smtClean="0"/>
              <a:t>13.05.2023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1C057B-39E6-4256-26F5-F1A0C78AF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3B9AB6-8EC2-0FD6-819E-D278698C5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1CBDD-E95B-4EF0-A6C7-EF7FBEC6E2A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928725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5/13/23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966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49D87-AA31-D958-3A22-6F128B3CF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8887D-265D-5F84-1DDC-18ED1E5CF5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B4D5EE-8067-2B40-7E67-1BA9F168D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CFC9D-D042-4C1E-A394-73EE3BB4D47C}" type="datetimeFigureOut">
              <a:rPr lang="da-DK" smtClean="0"/>
              <a:t>13.05.2023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386BCC-D1D6-6A31-7189-9BC064B44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6A0EAA-A6CE-D2E9-390F-CA6D90B13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1CBDD-E95B-4EF0-A6C7-EF7FBEC6E2A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52487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A0FEB-C9A9-E4AA-9607-8044B110D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FD6925-C1A3-ED2A-830B-94E2358E40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B280C9-A3E6-849F-9441-381461126B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CFC9D-D042-4C1E-A394-73EE3BB4D47C}" type="datetimeFigureOut">
              <a:rPr lang="da-DK" smtClean="0"/>
              <a:t>13.05.2023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5E86F3-5BBE-8786-7F90-185F4A715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41B864-B27B-F0A2-CC86-65AFB076B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1CBDD-E95B-4EF0-A6C7-EF7FBEC6E2A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2139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C0FCC-11D5-E32C-3B0F-7C4A511F3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385CF2-C5E1-8016-B757-2542742FB1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659227-03C7-E6FC-C3F3-B3A82A46DE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760F52-38C5-69DA-E8F1-57E291287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CFC9D-D042-4C1E-A394-73EE3BB4D47C}" type="datetimeFigureOut">
              <a:rPr lang="da-DK" smtClean="0"/>
              <a:t>13.05.2023</a:t>
            </a:fld>
            <a:endParaRPr lang="da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4F80AD-84DF-BF17-4D8D-4E77BB602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54F71B-E401-9A88-9BA5-93B54068E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1CBDD-E95B-4EF0-A6C7-EF7FBEC6E2A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00693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7D6522-9A8A-A9D2-F756-C66DE70D5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6BB0A0-CB70-3725-2F98-6CD33DC4E8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3EDAB2-06C9-97DB-DEA0-8021264009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A09051-1BE2-4FD0-176E-8211AFC013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61325F-9EF7-0992-2677-4663FB176B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6D4B21-C69D-F238-054B-04D0AD6D4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CFC9D-D042-4C1E-A394-73EE3BB4D47C}" type="datetimeFigureOut">
              <a:rPr lang="da-DK" smtClean="0"/>
              <a:t>13.05.2023</a:t>
            </a:fld>
            <a:endParaRPr lang="da-D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F43E52-5366-3D4B-E9EF-4CCCAC714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05AF60-BD6F-A5BD-3967-E7E8B4DC6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1CBDD-E95B-4EF0-A6C7-EF7FBEC6E2A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90030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C932F-E946-C231-D9DE-CEA44E376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69AD26-7EC4-4062-A7F2-318531B54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CFC9D-D042-4C1E-A394-73EE3BB4D47C}" type="datetimeFigureOut">
              <a:rPr lang="da-DK" smtClean="0"/>
              <a:t>13.05.2023</a:t>
            </a:fld>
            <a:endParaRPr lang="da-D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F275FC-F4D6-DD4A-1293-D04C7394F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7A036B-A829-699B-230F-35F04F39D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1CBDD-E95B-4EF0-A6C7-EF7FBEC6E2A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74706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F4EF60B-DFE9-B6E7-7DB8-054A67282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CFC9D-D042-4C1E-A394-73EE3BB4D47C}" type="datetimeFigureOut">
              <a:rPr lang="da-DK" smtClean="0"/>
              <a:t>13.05.2023</a:t>
            </a:fld>
            <a:endParaRPr lang="da-D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6478FA-9B86-C738-1B25-BDF389BC2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5A8608-C6F4-A7D8-16B0-B12A0459C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1CBDD-E95B-4EF0-A6C7-EF7FBEC6E2A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04646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6D0DF-5699-F23E-0B86-B677DFF6A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4B6EF2-0C17-B32C-B771-493871D175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A9B84E-B455-5056-173D-4D8B5366DD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4B6B59-F2DD-DB79-BD34-9A9B8C08D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CFC9D-D042-4C1E-A394-73EE3BB4D47C}" type="datetimeFigureOut">
              <a:rPr lang="da-DK" smtClean="0"/>
              <a:t>13.05.2023</a:t>
            </a:fld>
            <a:endParaRPr lang="da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052C98-52E4-4A6F-B4A4-3D17FAACB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DE5E5C-D858-C84A-0A78-13EED98D5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1CBDD-E95B-4EF0-A6C7-EF7FBEC6E2A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6710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183DD-E5A8-6E30-C72A-F9CE2A394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4C12F6-6CE1-F699-8117-ADF5108C29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BEB58E-D4A4-9347-9C7E-5D034BD907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68C0957-98B3-A3BF-ECA6-2E8935B46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CFC9D-D042-4C1E-A394-73EE3BB4D47C}" type="datetimeFigureOut">
              <a:rPr lang="da-DK" smtClean="0"/>
              <a:t>13.05.2023</a:t>
            </a:fld>
            <a:endParaRPr lang="da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AEA23B-5E0E-9373-FE04-859285786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20FED5-0B2E-2105-0415-BD9B8C358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1CBDD-E95B-4EF0-A6C7-EF7FBEC6E2A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22216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ags" Target="../tags/tag1.xm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756CAE8-A6E5-DBF2-3ACB-76E8C4F37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8A9048-EBE0-4226-E9D0-5A7BBA95DD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49B60A-D188-55A4-3E54-61E083104E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CFC9D-D042-4C1E-A394-73EE3BB4D47C}" type="datetimeFigureOut">
              <a:rPr lang="da-DK" smtClean="0"/>
              <a:t>13.05.2023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26B75D-02BF-FAA1-0206-43128CFECF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8D4851-9CFC-3D62-CD45-2A6C3D5302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1CBDD-E95B-4EF0-A6C7-EF7FBEC6E2AA}" type="slidenum">
              <a:rPr lang="da-DK" smtClean="0"/>
              <a:t>‹nr.›</a:t>
            </a:fld>
            <a:endParaRPr lang="da-DK"/>
          </a:p>
        </p:txBody>
      </p:sp>
      <p:sp>
        <p:nvSpPr>
          <p:cNvPr id="7" name="MSIPCMContentMarking" descr="{&quot;HashCode&quot;:1071427657,&quot;Placement&quot;:&quot;Footer&quot;,&quot;Top&quot;:519.343,&quot;Left&quot;:444.2841,&quot;SlideWidth&quot;:960,&quot;SlideHeight&quot;:540}">
            <a:extLst>
              <a:ext uri="{FF2B5EF4-FFF2-40B4-BE49-F238E27FC236}">
                <a16:creationId xmlns:a16="http://schemas.microsoft.com/office/drawing/2014/main" id="{21DD8E8D-6B02-2754-F721-2A3C559ADF7E}"/>
              </a:ext>
            </a:extLst>
          </p:cNvPr>
          <p:cNvSpPr txBox="1"/>
          <p:nvPr userDrawn="1"/>
        </p:nvSpPr>
        <p:spPr>
          <a:xfrm>
            <a:off x="5642408" y="6595656"/>
            <a:ext cx="907183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da-DK" sz="1000">
                <a:solidFill>
                  <a:srgbClr val="000000"/>
                </a:solidFill>
                <a:latin typeface="Calibri" panose="020F0502020204030204" pitchFamily="34" charset="0"/>
              </a:rPr>
              <a:t>Confidential</a:t>
            </a:r>
          </a:p>
        </p:txBody>
      </p:sp>
    </p:spTree>
    <p:extLst>
      <p:ext uri="{BB962C8B-B14F-4D97-AF65-F5344CB8AC3E}">
        <p14:creationId xmlns:p14="http://schemas.microsoft.com/office/powerpoint/2010/main" val="2833610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G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5/13/23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2" name="xxLanguageTextBox">
            <a:extLst>
              <a:ext uri="{FF2B5EF4-FFF2-40B4-BE49-F238E27FC236}">
                <a16:creationId xmlns:a16="http://schemas.microsoft.com/office/drawing/2014/main" id="{6A74F0E7-F471-4933-8204-EF7016585866}"/>
              </a:ext>
            </a:extLst>
          </p:cNvPr>
          <p:cNvSpPr/>
          <p:nvPr userDrawn="1">
            <p:custDataLst>
              <p:tags r:id="rId3"/>
            </p:custDataLst>
          </p:nvPr>
        </p:nvSpPr>
        <p:spPr>
          <a:xfrm>
            <a:off x="0" y="0"/>
            <a:ext cx="12700" cy="12700"/>
          </a:xfrm>
          <a:prstGeom prst="rect">
            <a:avLst/>
          </a:prstGeom>
          <a:noFill/>
          <a:ln w="22225" cap="rnd" cmpd="sng" algn="ctr">
            <a:noFill/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2225" cap="rnd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MSIPCMContentMarking" descr="{&quot;HashCode&quot;:1071427657,&quot;Placement&quot;:&quot;Footer&quot;,&quot;Top&quot;:519.343,&quot;Left&quot;:444.2841,&quot;SlideWidth&quot;:960,&quot;SlideHeight&quot;:540}">
            <a:extLst>
              <a:ext uri="{FF2B5EF4-FFF2-40B4-BE49-F238E27FC236}">
                <a16:creationId xmlns:a16="http://schemas.microsoft.com/office/drawing/2014/main" id="{6228ED40-5939-404B-8B5A-A3C2538C78B3}"/>
              </a:ext>
            </a:extLst>
          </p:cNvPr>
          <p:cNvSpPr txBox="1"/>
          <p:nvPr userDrawn="1"/>
        </p:nvSpPr>
        <p:spPr>
          <a:xfrm>
            <a:off x="5642408" y="6595656"/>
            <a:ext cx="907183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1000">
                <a:solidFill>
                  <a:srgbClr val="000000"/>
                </a:solidFill>
                <a:latin typeface="Calibri" panose="020F0502020204030204" pitchFamily="34" charset="0"/>
              </a:rPr>
              <a:t>Confidential</a:t>
            </a:r>
            <a:endParaRPr lang="en-US" sz="10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3967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32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ljJDTJk8soxlS6bpDWwlo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parasport.dk/idraetter/el-hockey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ropbox.com/sh/d8f8mbw27o7nptq/AADBRy6xOITzdlpD8A8hd9zJa?dl=0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gaarslev.dk/el-hockey-den-ultimative-holdsport-for-boern-og-unge-med-fysiske-handicap/" TargetMode="External"/><Relationship Id="rId3" Type="http://schemas.openxmlformats.org/officeDocument/2006/relationships/hyperlink" Target="http://parasportaabenraa.dk/?page_id=20" TargetMode="External"/><Relationship Id="rId7" Type="http://schemas.openxmlformats.org/officeDocument/2006/relationships/hyperlink" Target="mailto:michael60804306@gmail.com" TargetMode="External"/><Relationship Id="rId12" Type="http://schemas.openxmlformats.org/officeDocument/2006/relationships/hyperlink" Target="mailto:tommystighaun@gmail.com" TargetMode="External"/><Relationship Id="rId2" Type="http://schemas.openxmlformats.org/officeDocument/2006/relationships/hyperlink" Target="mailto:Erhard@netfiber.dk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mailto:kristian19933@hotmail.com" TargetMode="External"/><Relationship Id="rId11" Type="http://schemas.openxmlformats.org/officeDocument/2006/relationships/hyperlink" Target="mailto:mphoejlundsvej@fiberpost.dk" TargetMode="External"/><Relationship Id="rId5" Type="http://schemas.openxmlformats.org/officeDocument/2006/relationships/hyperlink" Target="mailto:alexanderibsen93@gmail.com" TargetMode="External"/><Relationship Id="rId10" Type="http://schemas.openxmlformats.org/officeDocument/2006/relationships/hyperlink" Target="mailto:Elhockeyfyn@gmail.com" TargetMode="External"/><Relationship Id="rId4" Type="http://schemas.openxmlformats.org/officeDocument/2006/relationships/hyperlink" Target="mailto:s-d-c@live.dk" TargetMode="External"/><Relationship Id="rId9" Type="http://schemas.openxmlformats.org/officeDocument/2006/relationships/hyperlink" Target="mailto:bon@privat.d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D65EA03-3D75-8146-93D4-8D2D850E1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8389"/>
          </a:xfrm>
        </p:spPr>
        <p:txBody>
          <a:bodyPr>
            <a:noAutofit/>
          </a:bodyPr>
          <a:lstStyle/>
          <a:p>
            <a:r>
              <a:rPr lang="da-GL" dirty="0">
                <a:latin typeface="Tw Cen MT" panose="020B0602020104020603" pitchFamily="34" charset="0"/>
              </a:rPr>
              <a:t>El-hockey – en idræt i udvikling</a:t>
            </a:r>
            <a:endParaRPr lang="da-DK" dirty="0">
              <a:latin typeface="Tw Cen MT" panose="020B0602020104020603" pitchFamily="34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50397DE-D626-6AB2-CBB0-F709BBB072E2}"/>
              </a:ext>
            </a:extLst>
          </p:cNvPr>
          <p:cNvSpPr/>
          <p:nvPr/>
        </p:nvSpPr>
        <p:spPr>
          <a:xfrm>
            <a:off x="838200" y="1545771"/>
            <a:ext cx="3048000" cy="376645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3A1AB543-3262-2F79-6E76-E2464EDAFE5A}"/>
              </a:ext>
            </a:extLst>
          </p:cNvPr>
          <p:cNvSpPr/>
          <p:nvPr/>
        </p:nvSpPr>
        <p:spPr>
          <a:xfrm>
            <a:off x="4572000" y="1545771"/>
            <a:ext cx="3048000" cy="376645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0C46F640-F9A2-8B53-E15B-E4C3C41CB201}"/>
              </a:ext>
            </a:extLst>
          </p:cNvPr>
          <p:cNvSpPr/>
          <p:nvPr/>
        </p:nvSpPr>
        <p:spPr>
          <a:xfrm>
            <a:off x="8305800" y="1545771"/>
            <a:ext cx="3048000" cy="3766457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7E2648F-8DBE-A69E-91E7-1C599A615853}"/>
              </a:ext>
            </a:extLst>
          </p:cNvPr>
          <p:cNvSpPr txBox="1"/>
          <p:nvPr/>
        </p:nvSpPr>
        <p:spPr>
          <a:xfrm>
            <a:off x="1202871" y="1545771"/>
            <a:ext cx="23186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GL" sz="2800" b="1" dirty="0"/>
              <a:t>HVAD</a:t>
            </a:r>
            <a:endParaRPr lang="da-DK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3CFE84B-D077-6C1C-A4D0-29D1622C21FB}"/>
              </a:ext>
            </a:extLst>
          </p:cNvPr>
          <p:cNvSpPr txBox="1"/>
          <p:nvPr/>
        </p:nvSpPr>
        <p:spPr>
          <a:xfrm>
            <a:off x="8670471" y="1545771"/>
            <a:ext cx="23186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GL" sz="2800" b="1" dirty="0"/>
              <a:t>HVORDAN</a:t>
            </a:r>
            <a:endParaRPr lang="da-DK" sz="28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4307853-96F3-9848-5299-92E939371EEC}"/>
              </a:ext>
            </a:extLst>
          </p:cNvPr>
          <p:cNvSpPr txBox="1"/>
          <p:nvPr/>
        </p:nvSpPr>
        <p:spPr>
          <a:xfrm>
            <a:off x="4936671" y="1545771"/>
            <a:ext cx="23186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GL" sz="2800" b="1" dirty="0"/>
              <a:t>HVORFOR</a:t>
            </a:r>
            <a:endParaRPr lang="da-DK" sz="28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5B0DEC0-FFA9-D524-AD2E-2E5A3F1FE367}"/>
              </a:ext>
            </a:extLst>
          </p:cNvPr>
          <p:cNvSpPr txBox="1"/>
          <p:nvPr/>
        </p:nvSpPr>
        <p:spPr>
          <a:xfrm>
            <a:off x="957941" y="2143780"/>
            <a:ext cx="27737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a-GL" sz="1400" dirty="0"/>
              <a:t>En positiv kampagne for at sikre et tilfredsstillende antal spillere &amp; frivillige i alle El-hockey klubber i Danmark</a:t>
            </a:r>
            <a:endParaRPr lang="da-DK" sz="1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DF5CC45-0758-3D66-E403-08909FFA05FD}"/>
              </a:ext>
            </a:extLst>
          </p:cNvPr>
          <p:cNvSpPr txBox="1"/>
          <p:nvPr/>
        </p:nvSpPr>
        <p:spPr>
          <a:xfrm>
            <a:off x="4691741" y="2143780"/>
            <a:ext cx="2833523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a-GL" sz="1400" dirty="0"/>
              <a:t>Opnå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GL" sz="1000" dirty="0"/>
              <a:t>En mere positiv tilgang til vores fantastiske sport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GL" sz="1000" dirty="0"/>
              <a:t>Hjælpe flere mennesker med fysisk handicap til at blive en del af et socialt og sportsligt fællesskab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GL" sz="1000" dirty="0"/>
              <a:t>Velfungerende klubber for både spillere og frivillige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GL" sz="1000" dirty="0"/>
              <a:t>Tilfredsstillende antal hold til at kunne etablere fulde divisioner (1., 2. &amp; 3. division)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GL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GL" sz="1400" dirty="0"/>
              <a:t>Undgå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a-GL" sz="1000" dirty="0"/>
              <a:t>At sporten fortsætter den nuværende udvikling med lukning af klubber/hold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a-GL" sz="1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a-GL" sz="1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a-DK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C3DC740-24CC-1AB6-E596-ADDD2B770EE7}"/>
              </a:ext>
            </a:extLst>
          </p:cNvPr>
          <p:cNvSpPr txBox="1"/>
          <p:nvPr/>
        </p:nvSpPr>
        <p:spPr>
          <a:xfrm>
            <a:off x="8425541" y="2143780"/>
            <a:ext cx="283352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a-GL" sz="1400" dirty="0"/>
              <a:t>Fælles indsatser for at øge antallet af spillere og frivillige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da-GL" sz="1000" dirty="0"/>
              <a:t>5 konkrete tiltag som vi gør i fællesskab sæson 2023/2024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GL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GL" sz="1400" dirty="0"/>
              <a:t>Vi dedikerer alle kræfter på at løfte sporten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da-GL" sz="1000" dirty="0"/>
              <a:t>Taler KUN positivt om El-hockey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da-GL" sz="1000" dirty="0"/>
              <a:t>Tiltag omkring f.eks. </a:t>
            </a:r>
            <a:r>
              <a:rPr lang="da-DK" sz="1000" dirty="0"/>
              <a:t>forslag</a:t>
            </a:r>
            <a:r>
              <a:rPr lang="da-GL" sz="1000" dirty="0"/>
              <a:t> til ændringer i regler og andre “interne” forhold udskydes til sæson 24/25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a-GL" sz="1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a-GL" sz="1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GL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a-GL" sz="1400" dirty="0"/>
          </a:p>
          <a:p>
            <a:pPr lvl="1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025220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3">
            <a:extLst>
              <a:ext uri="{FF2B5EF4-FFF2-40B4-BE49-F238E27FC236}">
                <a16:creationId xmlns:a16="http://schemas.microsoft.com/office/drawing/2014/main" id="{CBDE087E-AA38-C0BD-C26C-ABFD8DCEF524}"/>
              </a:ext>
            </a:extLst>
          </p:cNvPr>
          <p:cNvSpPr txBox="1">
            <a:spLocks/>
          </p:cNvSpPr>
          <p:nvPr/>
        </p:nvSpPr>
        <p:spPr>
          <a:xfrm>
            <a:off x="457200" y="374650"/>
            <a:ext cx="10515600" cy="53838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a-GL" sz="2400" dirty="0">
                <a:latin typeface="Tw Cen MT" panose="020B0602020104020603" pitchFamily="34" charset="0"/>
              </a:rPr>
              <a:t>Tiltag for at øge antallet af spillere og frivillige</a:t>
            </a:r>
            <a:endParaRPr lang="da-DK" sz="2400" dirty="0">
              <a:latin typeface="Tw Cen MT" panose="020B0602020104020603" pitchFamily="34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43856462-B00E-2C78-A11F-B7198501FCAC}"/>
              </a:ext>
            </a:extLst>
          </p:cNvPr>
          <p:cNvSpPr/>
          <p:nvPr/>
        </p:nvSpPr>
        <p:spPr>
          <a:xfrm>
            <a:off x="342900" y="1504084"/>
            <a:ext cx="1990725" cy="299085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GL" sz="1400" dirty="0">
                <a:solidFill>
                  <a:schemeClr val="tx1"/>
                </a:solidFill>
              </a:rPr>
              <a:t>Fælles materiale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a-GL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GL" sz="1200" dirty="0">
                <a:solidFill>
                  <a:schemeClr val="tx1"/>
                </a:solidFill>
              </a:rPr>
              <a:t>Folder - trykt og digital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GL" sz="1200" dirty="0">
                <a:solidFill>
                  <a:schemeClr val="tx1"/>
                </a:solidFill>
              </a:rPr>
              <a:t>Video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a-GL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a-GL" sz="1200" dirty="0">
              <a:solidFill>
                <a:schemeClr val="tx1"/>
              </a:solidFill>
            </a:endParaRPr>
          </a:p>
          <a:p>
            <a:endParaRPr lang="da-GL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a-GL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a-GL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a-GL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a-GL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a-GL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a-GL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a-GL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a-DK" sz="1200" dirty="0">
              <a:solidFill>
                <a:schemeClr val="tx1"/>
              </a:solidFill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F2EBE75B-E5EB-0AFE-4833-9BAB6B9F1B8B}"/>
              </a:ext>
            </a:extLst>
          </p:cNvPr>
          <p:cNvSpPr/>
          <p:nvPr/>
        </p:nvSpPr>
        <p:spPr>
          <a:xfrm>
            <a:off x="267855" y="4802908"/>
            <a:ext cx="11581245" cy="11822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a-GL" dirty="0">
                <a:solidFill>
                  <a:schemeClr val="bg1"/>
                </a:solidFill>
              </a:rPr>
              <a:t>Etablering af et “Udviklingsudvalg sæson 2023/2024” – 1 repræsentant fra hver klub, heraf udvælges et koordineringsudvalg på 3 personer</a:t>
            </a:r>
          </a:p>
          <a:p>
            <a:r>
              <a:rPr lang="da-GL" dirty="0">
                <a:solidFill>
                  <a:schemeClr val="bg1"/>
                </a:solidFill>
              </a:rPr>
              <a:t>Månedlige onlinemøder for hele udvalget fra juni 2023 – marts 2023 </a:t>
            </a:r>
            <a:r>
              <a:rPr lang="da-GL">
                <a:solidFill>
                  <a:schemeClr val="bg1"/>
                </a:solidFill>
              </a:rPr>
              <a:t>(juli</a:t>
            </a:r>
            <a:r>
              <a:rPr lang="da-DK" dirty="0">
                <a:solidFill>
                  <a:schemeClr val="bg1"/>
                </a:solidFill>
              </a:rPr>
              <a:t>,</a:t>
            </a:r>
            <a:r>
              <a:rPr lang="da-GL">
                <a:solidFill>
                  <a:schemeClr val="bg1"/>
                </a:solidFill>
              </a:rPr>
              <a:t> december</a:t>
            </a:r>
            <a:r>
              <a:rPr lang="da-DK" dirty="0">
                <a:solidFill>
                  <a:schemeClr val="bg1"/>
                </a:solidFill>
              </a:rPr>
              <a:t> og februar</a:t>
            </a:r>
            <a:r>
              <a:rPr lang="da-GL">
                <a:solidFill>
                  <a:schemeClr val="bg1"/>
                </a:solidFill>
              </a:rPr>
              <a:t> </a:t>
            </a:r>
            <a:r>
              <a:rPr lang="da-GL" dirty="0">
                <a:solidFill>
                  <a:schemeClr val="bg1"/>
                </a:solidFill>
              </a:rPr>
              <a:t>undtaget) 1-2 </a:t>
            </a:r>
            <a:r>
              <a:rPr lang="da-GL">
                <a:solidFill>
                  <a:schemeClr val="bg1"/>
                </a:solidFill>
              </a:rPr>
              <a:t>timers varighed</a:t>
            </a:r>
            <a:r>
              <a:rPr lang="da-DK" dirty="0">
                <a:solidFill>
                  <a:schemeClr val="bg1"/>
                </a:solidFill>
              </a:rPr>
              <a:t> (7 møder i alt)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EAF98444-31F7-9D30-0260-433813FA0EDB}"/>
              </a:ext>
            </a:extLst>
          </p:cNvPr>
          <p:cNvSpPr/>
          <p:nvPr/>
        </p:nvSpPr>
        <p:spPr>
          <a:xfrm>
            <a:off x="5100637" y="1504084"/>
            <a:ext cx="1990725" cy="299085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GL" sz="1400" dirty="0">
                <a:solidFill>
                  <a:schemeClr val="tx1"/>
                </a:solidFill>
              </a:rPr>
              <a:t>Fælles markedsføring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a-GL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GL" sz="1200" dirty="0">
                <a:solidFill>
                  <a:schemeClr val="tx1"/>
                </a:solidFill>
              </a:rPr>
              <a:t>Facebook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GL" sz="1200" dirty="0">
                <a:solidFill>
                  <a:schemeClr val="tx1"/>
                </a:solidFill>
              </a:rPr>
              <a:t>Hjemmesiden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GL" sz="1200" dirty="0">
                <a:solidFill>
                  <a:schemeClr val="tx1"/>
                </a:solidFill>
              </a:rPr>
              <a:t>Foreninger:</a:t>
            </a:r>
          </a:p>
          <a:p>
            <a:pPr marL="269875" lvl="1" indent="84138">
              <a:buFont typeface="Arial" panose="020B0604020202020204" pitchFamily="34" charset="0"/>
              <a:buChar char="•"/>
            </a:pPr>
            <a:r>
              <a:rPr lang="da-GL" sz="1200" dirty="0">
                <a:solidFill>
                  <a:schemeClr val="tx1"/>
                </a:solidFill>
              </a:rPr>
              <a:t>CP</a:t>
            </a:r>
          </a:p>
          <a:p>
            <a:pPr marL="269875" lvl="1" indent="84138">
              <a:buFont typeface="Arial" panose="020B0604020202020204" pitchFamily="34" charset="0"/>
              <a:buChar char="•"/>
            </a:pPr>
            <a:r>
              <a:rPr lang="da-GL" sz="1200" dirty="0">
                <a:solidFill>
                  <a:schemeClr val="tx1"/>
                </a:solidFill>
              </a:rPr>
              <a:t>Rygmarvsbrokfor.</a:t>
            </a:r>
          </a:p>
          <a:p>
            <a:pPr marL="269875" lvl="1" indent="84138">
              <a:buFont typeface="Arial" panose="020B0604020202020204" pitchFamily="34" charset="0"/>
              <a:buChar char="•"/>
            </a:pPr>
            <a:r>
              <a:rPr lang="da-GL" sz="1200" dirty="0">
                <a:solidFill>
                  <a:schemeClr val="tx1"/>
                </a:solidFill>
              </a:rPr>
              <a:t>Muskelsvindsfor.</a:t>
            </a:r>
          </a:p>
          <a:p>
            <a:pPr marL="269875" lvl="1" indent="84138">
              <a:buFont typeface="Arial" panose="020B0604020202020204" pitchFamily="34" charset="0"/>
              <a:buChar char="•"/>
            </a:pPr>
            <a:r>
              <a:rPr lang="da-GL" sz="1200" dirty="0" err="1">
                <a:solidFill>
                  <a:schemeClr val="tx1"/>
                </a:solidFill>
              </a:rPr>
              <a:t>Xx</a:t>
            </a:r>
            <a:endParaRPr lang="da-GL" sz="1200" dirty="0">
              <a:solidFill>
                <a:schemeClr val="tx1"/>
              </a:solidFill>
            </a:endParaRPr>
          </a:p>
          <a:p>
            <a:pPr marL="269875" lvl="1" indent="84138">
              <a:buFont typeface="Arial" panose="020B0604020202020204" pitchFamily="34" charset="0"/>
              <a:buChar char="•"/>
            </a:pPr>
            <a:r>
              <a:rPr lang="da-GL" sz="1200" dirty="0" err="1">
                <a:solidFill>
                  <a:schemeClr val="tx1"/>
                </a:solidFill>
              </a:rPr>
              <a:t>Xx</a:t>
            </a:r>
            <a:endParaRPr lang="da-GL" sz="1200" dirty="0">
              <a:solidFill>
                <a:schemeClr val="tx1"/>
              </a:solidFill>
            </a:endParaRPr>
          </a:p>
          <a:p>
            <a:pPr marL="101600" indent="-203200">
              <a:buFont typeface="Arial" panose="020B0604020202020204" pitchFamily="34" charset="0"/>
              <a:buChar char="•"/>
            </a:pPr>
            <a:r>
              <a:rPr lang="da-GL" sz="1200" dirty="0">
                <a:solidFill>
                  <a:schemeClr val="tx1"/>
                </a:solidFill>
              </a:rPr>
              <a:t>Specialskoler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a-GL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a-GL" sz="1200" dirty="0">
              <a:solidFill>
                <a:schemeClr val="tx1"/>
              </a:solidFill>
            </a:endParaRPr>
          </a:p>
          <a:p>
            <a:endParaRPr lang="da-GL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a-DK" sz="1200" dirty="0">
              <a:solidFill>
                <a:schemeClr val="tx1"/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7B93D510-235F-6A79-8978-45F3A7089729}"/>
              </a:ext>
            </a:extLst>
          </p:cNvPr>
          <p:cNvSpPr/>
          <p:nvPr/>
        </p:nvSpPr>
        <p:spPr>
          <a:xfrm>
            <a:off x="2694707" y="1526392"/>
            <a:ext cx="1990725" cy="299085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GL" sz="1400" dirty="0">
                <a:solidFill>
                  <a:schemeClr val="tx1"/>
                </a:solidFill>
              </a:rPr>
              <a:t>Prøvetræninger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a-GL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GL" sz="1200" dirty="0">
                <a:solidFill>
                  <a:schemeClr val="tx1"/>
                </a:solidFill>
              </a:rPr>
              <a:t>Alle klubber tilbyder  prøvetræninger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GL" sz="1200" dirty="0">
                <a:solidFill>
                  <a:schemeClr val="tx1"/>
                </a:solidFill>
              </a:rPr>
              <a:t>Prøvetræningsweek-ender 3-5 steder i landet (f.eks. </a:t>
            </a:r>
            <a:r>
              <a:rPr lang="da-DK" sz="1200" dirty="0">
                <a:solidFill>
                  <a:schemeClr val="tx1"/>
                </a:solidFill>
              </a:rPr>
              <a:t>oktober</a:t>
            </a:r>
            <a:r>
              <a:rPr lang="da-GL" sz="1200" dirty="0">
                <a:solidFill>
                  <a:schemeClr val="tx1"/>
                </a:solidFill>
              </a:rPr>
              <a:t> og januar)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a-GL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a-GL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a-GL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a-GL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a-GL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a-GL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a-DK" sz="1200" dirty="0">
              <a:solidFill>
                <a:schemeClr val="tx1"/>
              </a:solidFill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5F1D5830-A362-2C11-605C-B080796C864F}"/>
              </a:ext>
            </a:extLst>
          </p:cNvPr>
          <p:cNvSpPr/>
          <p:nvPr/>
        </p:nvSpPr>
        <p:spPr>
          <a:xfrm>
            <a:off x="7506568" y="1526392"/>
            <a:ext cx="1990725" cy="299085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GL" sz="1400" dirty="0">
                <a:solidFill>
                  <a:schemeClr val="tx1"/>
                </a:solidFill>
              </a:rPr>
              <a:t>Inspirationsdialog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a-GL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GL" sz="1200" dirty="0">
                <a:solidFill>
                  <a:schemeClr val="tx1"/>
                </a:solidFill>
              </a:rPr>
              <a:t>Dialog/inspiration i udvalget om emner som: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da-GL" sz="1200" dirty="0">
                <a:solidFill>
                  <a:schemeClr val="tx1"/>
                </a:solidFill>
              </a:rPr>
              <a:t>Hvordan får vi flere frivillige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da-GL" sz="1200" dirty="0">
                <a:solidFill>
                  <a:schemeClr val="tx1"/>
                </a:solidFill>
              </a:rPr>
              <a:t>Egen forening eller en del af en større forening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da-GL" sz="1200" dirty="0">
                <a:solidFill>
                  <a:schemeClr val="tx1"/>
                </a:solidFill>
              </a:rPr>
              <a:t>Hvordan skaber vi et godt og hyggeligt miljø omkring træning/kamp</a:t>
            </a:r>
            <a:endParaRPr lang="da-DK" sz="1200" dirty="0">
              <a:solidFill>
                <a:schemeClr val="tx1"/>
              </a:solidFill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EC954A35-8054-0D42-A198-93FA93E67053}"/>
              </a:ext>
            </a:extLst>
          </p:cNvPr>
          <p:cNvSpPr/>
          <p:nvPr/>
        </p:nvSpPr>
        <p:spPr>
          <a:xfrm>
            <a:off x="9858375" y="1526392"/>
            <a:ext cx="1990725" cy="2990850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GL" sz="1400" dirty="0">
                <a:solidFill>
                  <a:schemeClr val="tx1"/>
                </a:solidFill>
              </a:rPr>
              <a:t>En hjælpende hånd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a-GL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GL" sz="1200" dirty="0">
                <a:solidFill>
                  <a:schemeClr val="tx1"/>
                </a:solidFill>
              </a:rPr>
              <a:t>Afholdelse af dommer- og trænerkursus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a-GL" sz="1200" dirty="0">
                <a:solidFill>
                  <a:schemeClr val="tx1"/>
                </a:solidFill>
              </a:rPr>
              <a:t>Særlig hjælp til klubber, der er lukningstruede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a-GL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a-GL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a-GL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a-GL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a-GL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a-GL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a-GL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da-DK" sz="1200" dirty="0">
              <a:solidFill>
                <a:schemeClr val="tx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B176CEF-9878-3601-1ACF-95DB9F2FEE83}"/>
              </a:ext>
            </a:extLst>
          </p:cNvPr>
          <p:cNvSpPr/>
          <p:nvPr/>
        </p:nvSpPr>
        <p:spPr>
          <a:xfrm>
            <a:off x="7424049" y="297460"/>
            <a:ext cx="4146487" cy="69276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GL" dirty="0"/>
              <a:t>Alene et udkast – Udvalget arbejder videre og beslutter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52292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DDC3EF6-2EA5-44B3-94C7-9DDA67A12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502020104020203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7925A9A-E9FA-496E-9C09-7C2845E006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502020104020203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073ABB4-E164-4CBF-ADFF-25552BB79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502020104020203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259A422-0023-4292-8200-E080556F30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475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502020104020203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2413CA5-4739-4BC9-8BB3-B0A4928D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502020104020203"/>
              <a:ea typeface="+mn-ea"/>
              <a:cs typeface="+mn-cs"/>
            </a:endParaRP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68C8AE5A-A68C-4F1D-8340-4F099D54A0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8185" y="2571657"/>
            <a:ext cx="6134322" cy="208800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" name="Tekstfelt 4">
            <a:extLst>
              <a:ext uri="{FF2B5EF4-FFF2-40B4-BE49-F238E27FC236}">
                <a16:creationId xmlns:a16="http://schemas.microsoft.com/office/drawing/2014/main" id="{2CBF32CF-8C6D-4D2E-B84C-E82E5C92CBA3}"/>
              </a:ext>
            </a:extLst>
          </p:cNvPr>
          <p:cNvSpPr txBox="1"/>
          <p:nvPr/>
        </p:nvSpPr>
        <p:spPr>
          <a:xfrm>
            <a:off x="1490133" y="812800"/>
            <a:ext cx="92117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G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502020104020203"/>
                <a:ea typeface="+mn-ea"/>
                <a:cs typeface="+mn-cs"/>
              </a:rPr>
              <a:t>Sportsligt og socialt fællesskab for mennesker med et fysisk handicap</a:t>
            </a:r>
          </a:p>
        </p:txBody>
      </p:sp>
      <p:sp>
        <p:nvSpPr>
          <p:cNvPr id="6" name="Rektangel 5">
            <a:extLst>
              <a:ext uri="{FF2B5EF4-FFF2-40B4-BE49-F238E27FC236}">
                <a16:creationId xmlns:a16="http://schemas.microsoft.com/office/drawing/2014/main" id="{F7A99B9E-5EEA-4A83-8B33-383CD9A7E57E}"/>
              </a:ext>
            </a:extLst>
          </p:cNvPr>
          <p:cNvSpPr/>
          <p:nvPr/>
        </p:nvSpPr>
        <p:spPr>
          <a:xfrm>
            <a:off x="90689" y="-62154"/>
            <a:ext cx="440999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GL" sz="3200" b="0" i="0" u="none" strike="noStrike" kern="1200" cap="none" spc="0" normalizeH="0" baseline="0" noProof="0" dirty="0">
                <a:ln w="0"/>
                <a:solidFill>
                  <a:srgbClr val="ED8428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w Cen MT" panose="020B0502020104020203"/>
                <a:ea typeface="+mn-ea"/>
                <a:cs typeface="+mn-cs"/>
              </a:rPr>
              <a:t> El-hockey i hele Danmark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51CE8804-23AC-49D8-BDAD-5F37F756B4AC}"/>
              </a:ext>
            </a:extLst>
          </p:cNvPr>
          <p:cNvSpPr txBox="1"/>
          <p:nvPr/>
        </p:nvSpPr>
        <p:spPr>
          <a:xfrm>
            <a:off x="1490133" y="5246053"/>
            <a:ext cx="92117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G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502020104020203"/>
                <a:ea typeface="+mn-ea"/>
                <a:cs typeface="+mn-cs"/>
              </a:rPr>
              <a:t>Er du nysgerrig – så kig med på næste side….</a:t>
            </a:r>
          </a:p>
        </p:txBody>
      </p:sp>
      <p:sp>
        <p:nvSpPr>
          <p:cNvPr id="12" name="Rektangel 11">
            <a:extLst>
              <a:ext uri="{FF2B5EF4-FFF2-40B4-BE49-F238E27FC236}">
                <a16:creationId xmlns:a16="http://schemas.microsoft.com/office/drawing/2014/main" id="{85B23FEA-C427-4411-9BA7-1AB27EA0C14D}"/>
              </a:ext>
            </a:extLst>
          </p:cNvPr>
          <p:cNvSpPr/>
          <p:nvPr/>
        </p:nvSpPr>
        <p:spPr>
          <a:xfrm>
            <a:off x="5277173" y="6294108"/>
            <a:ext cx="651447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 w="0"/>
                <a:solidFill>
                  <a:srgbClr val="ED8428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w Cen MT" panose="020B0502020104020203"/>
                <a:ea typeface="+mn-ea"/>
                <a:cs typeface="+mn-cs"/>
              </a:rPr>
              <a:t>en parasport </a:t>
            </a:r>
            <a:r>
              <a:rPr kumimoji="0" lang="da-GL" sz="3200" b="0" i="0" u="none" strike="noStrike" kern="1200" cap="none" spc="0" normalizeH="0" baseline="0" noProof="0" dirty="0">
                <a:ln w="0"/>
                <a:solidFill>
                  <a:srgbClr val="ED8428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w Cen MT" panose="020B0502020104020203"/>
                <a:ea typeface="+mn-ea"/>
                <a:cs typeface="+mn-cs"/>
              </a:rPr>
              <a:t>med fart og fællesskab</a:t>
            </a:r>
            <a:endParaRPr kumimoji="0" lang="en-US" sz="3200" b="0" i="0" u="none" strike="noStrike" kern="1200" cap="none" spc="0" normalizeH="0" baseline="0" noProof="0" dirty="0">
              <a:ln w="0"/>
              <a:solidFill>
                <a:srgbClr val="ED8428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uLnTx/>
              <a:uFillTx/>
              <a:latin typeface="Tw Cen MT" panose="020B0502020104020203"/>
              <a:ea typeface="+mn-ea"/>
              <a:cs typeface="+mn-cs"/>
            </a:endParaRPr>
          </a:p>
        </p:txBody>
      </p:sp>
      <p:pic>
        <p:nvPicPr>
          <p:cNvPr id="16" name="Picture 2">
            <a:extLst>
              <a:ext uri="{FF2B5EF4-FFF2-40B4-BE49-F238E27FC236}">
                <a16:creationId xmlns:a16="http://schemas.microsoft.com/office/drawing/2014/main" id="{C550147F-EC81-4182-9A9A-3F247A42C6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898" y="1946917"/>
            <a:ext cx="4078807" cy="305910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91289367-BF15-D8E8-6C40-25D7A35210E9}"/>
              </a:ext>
            </a:extLst>
          </p:cNvPr>
          <p:cNvSpPr/>
          <p:nvPr/>
        </p:nvSpPr>
        <p:spPr>
          <a:xfrm>
            <a:off x="6771992" y="99149"/>
            <a:ext cx="4146487" cy="69276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GL"/>
              <a:t>Eksempel </a:t>
            </a:r>
            <a:r>
              <a:rPr lang="da-DK" dirty="0"/>
              <a:t>på folder </a:t>
            </a:r>
            <a:r>
              <a:rPr lang="da-GL"/>
              <a:t>fra </a:t>
            </a:r>
            <a:r>
              <a:rPr lang="da-GL" dirty="0"/>
              <a:t>Gårslev – som vi kan overveje at lave på landsplan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72821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DDC3EF6-2EA5-44B3-94C7-9DDA67A12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502020104020203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7925A9A-E9FA-496E-9C09-7C2845E006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502020104020203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073ABB4-E164-4CBF-ADFF-25552BB791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502020104020203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259A422-0023-4292-8200-E080556F30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4755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502020104020203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2413CA5-4739-4BC9-8BB3-B0A4928D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w Cen MT" panose="020B0502020104020203"/>
              <a:ea typeface="+mn-ea"/>
              <a:cs typeface="+mn-cs"/>
            </a:endParaRP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2CBF32CF-8C6D-4D2E-B84C-E82E5C92CBA3}"/>
              </a:ext>
            </a:extLst>
          </p:cNvPr>
          <p:cNvSpPr txBox="1"/>
          <p:nvPr/>
        </p:nvSpPr>
        <p:spPr>
          <a:xfrm>
            <a:off x="432701" y="897638"/>
            <a:ext cx="112379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GL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502020104020203"/>
                <a:ea typeface="+mn-ea"/>
                <a:cs typeface="+mn-cs"/>
              </a:rPr>
              <a:t>Sportsligt og socialt fællesskab for mennesker med et fysisk handicap i trekantområdet</a:t>
            </a:r>
          </a:p>
        </p:txBody>
      </p:sp>
      <p:sp>
        <p:nvSpPr>
          <p:cNvPr id="12" name="Rectangle 1">
            <a:extLst>
              <a:ext uri="{FF2B5EF4-FFF2-40B4-BE49-F238E27FC236}">
                <a16:creationId xmlns:a16="http://schemas.microsoft.com/office/drawing/2014/main" id="{E02E2B95-0130-470B-A6E5-A862ABCD501D}"/>
              </a:ext>
            </a:extLst>
          </p:cNvPr>
          <p:cNvSpPr/>
          <p:nvPr/>
        </p:nvSpPr>
        <p:spPr>
          <a:xfrm>
            <a:off x="892537" y="1842992"/>
            <a:ext cx="3225760" cy="420220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G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502020104020203"/>
                <a:ea typeface="+mn-ea"/>
                <a:cs typeface="+mn-cs"/>
              </a:rPr>
              <a:t>Hvem er vi?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a-G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502020104020203"/>
                <a:ea typeface="+mn-ea"/>
                <a:cs typeface="+mn-cs"/>
              </a:rPr>
              <a:t>Gårslev El-hockey er etableret I februar 2019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GL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502020104020203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a-G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502020104020203"/>
                <a:ea typeface="+mn-ea"/>
                <a:cs typeface="+mn-cs"/>
              </a:rPr>
              <a:t>Vi har 13 spillere I alderen 11-25 år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da-GL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502020104020203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a-G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502020104020203"/>
                <a:ea typeface="+mn-ea"/>
                <a:cs typeface="+mn-cs"/>
              </a:rPr>
              <a:t>Vi har 2 hold tilmeldt i 2. &amp; 3. division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GL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502020104020203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a-G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502020104020203"/>
                <a:ea typeface="+mn-ea"/>
                <a:cs typeface="+mn-cs"/>
              </a:rPr>
              <a:t>En klub der prioriterer fællesskabet højt – det skal være sjovt at gå til El-hockey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da-GL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502020104020203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a-G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502020104020203"/>
                <a:ea typeface="+mn-ea"/>
                <a:cs typeface="+mn-cs"/>
              </a:rPr>
              <a:t>En del af fællesskabet i Gårselv Gymnastikforening, hvor der bl.a. er en parasportsafdeling med El-hockey, kørestolsbasket og fitness under konceptet “Fitness for alle”. </a:t>
            </a:r>
            <a:endParaRPr kumimoji="0" lang="da-GL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502020104020203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da-GL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502020104020203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da-GL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502020104020203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GL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502020104020203"/>
              <a:ea typeface="+mn-ea"/>
              <a:cs typeface="+mn-cs"/>
            </a:endParaRPr>
          </a:p>
        </p:txBody>
      </p:sp>
      <p:sp>
        <p:nvSpPr>
          <p:cNvPr id="16" name="Rectangle 1">
            <a:extLst>
              <a:ext uri="{FF2B5EF4-FFF2-40B4-BE49-F238E27FC236}">
                <a16:creationId xmlns:a16="http://schemas.microsoft.com/office/drawing/2014/main" id="{2BE7B932-D846-4A1F-9C28-18350177CBB9}"/>
              </a:ext>
            </a:extLst>
          </p:cNvPr>
          <p:cNvSpPr/>
          <p:nvPr/>
        </p:nvSpPr>
        <p:spPr>
          <a:xfrm>
            <a:off x="4470480" y="1842993"/>
            <a:ext cx="3162418" cy="420220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G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502020104020203"/>
                <a:ea typeface="+mn-ea"/>
                <a:cs typeface="+mn-cs"/>
              </a:rPr>
              <a:t>Hvad er El-hockey?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a-G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502020104020203"/>
                <a:ea typeface="+mn-ea"/>
                <a:cs typeface="+mn-cs"/>
              </a:rPr>
              <a:t>En parasport for alle mennesker med et fysisk handicap – som f.eks. (Cerebral parese, rygmarvsbrok, muskelsvind, dværgvækst, knogleskørhed </a:t>
            </a:r>
            <a:r>
              <a:rPr lang="da-GL" sz="1300">
                <a:solidFill>
                  <a:prstClr val="black"/>
                </a:solidFill>
                <a:latin typeface="Tw Cen MT" panose="020B0502020104020203"/>
              </a:rPr>
              <a:t>eller</a:t>
            </a:r>
            <a:r>
              <a:rPr kumimoji="0" lang="da-GL" sz="13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502020104020203"/>
                <a:ea typeface="+mn-ea"/>
                <a:cs typeface="+mn-cs"/>
              </a:rPr>
              <a:t> </a:t>
            </a:r>
            <a:r>
              <a:rPr kumimoji="0" lang="da-G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502020104020203"/>
                <a:ea typeface="+mn-ea"/>
                <a:cs typeface="+mn-cs"/>
              </a:rPr>
              <a:t>leddegigt)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GL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502020104020203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a-G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502020104020203"/>
                <a:ea typeface="+mn-ea"/>
                <a:cs typeface="+mn-cs"/>
              </a:rPr>
              <a:t>En holdsport som udøves I små livlige el-kørestole, som styres af et joystick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GL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502020104020203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a-G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502020104020203"/>
                <a:ea typeface="+mn-ea"/>
                <a:cs typeface="+mn-cs"/>
              </a:rPr>
              <a:t>El-hockey spilles af 3 mandshold på en 14x20 meter stor bane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GL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502020104020203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a-G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502020104020203"/>
                <a:ea typeface="+mn-ea"/>
                <a:cs typeface="+mn-cs"/>
              </a:rPr>
              <a:t>Der scores mål ved at føre bolden frem med en fastmonteret stav på stolen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da-GL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502020104020203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a-G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502020104020203"/>
                <a:ea typeface="+mn-ea"/>
                <a:cs typeface="+mn-cs"/>
              </a:rPr>
              <a:t>Se liveklip fra el-hockey kampe – søg på </a:t>
            </a:r>
            <a:r>
              <a:rPr kumimoji="0" lang="da-GL" sz="13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w Cen MT" panose="020B0502020104020203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El-hockey på </a:t>
            </a:r>
            <a:r>
              <a:rPr kumimoji="0" lang="da-GL" sz="1300" b="0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w Cen MT" panose="020B0502020104020203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Youtube</a:t>
            </a:r>
            <a:endParaRPr kumimoji="0" lang="da-GL" sz="13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w Cen MT" panose="020B0502020104020203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a-GL" sz="1600" b="0" i="0" u="none" strike="noStrike" kern="1200" cap="none" spc="0" normalizeH="0" baseline="0" noProof="0" dirty="0">
              <a:ln>
                <a:noFill/>
              </a:ln>
              <a:solidFill>
                <a:srgbClr val="EBEBEB"/>
              </a:solidFill>
              <a:effectLst/>
              <a:uLnTx/>
              <a:uFillTx/>
              <a:latin typeface="Tw Cen MT" panose="020B0502020104020203"/>
              <a:ea typeface="+mn-ea"/>
              <a:cs typeface="+mn-cs"/>
            </a:endParaRPr>
          </a:p>
        </p:txBody>
      </p:sp>
      <p:sp>
        <p:nvSpPr>
          <p:cNvPr id="18" name="Rectangle 1">
            <a:extLst>
              <a:ext uri="{FF2B5EF4-FFF2-40B4-BE49-F238E27FC236}">
                <a16:creationId xmlns:a16="http://schemas.microsoft.com/office/drawing/2014/main" id="{F0BC7E4A-6BE3-411F-8580-979BDA5219F8}"/>
              </a:ext>
            </a:extLst>
          </p:cNvPr>
          <p:cNvSpPr/>
          <p:nvPr/>
        </p:nvSpPr>
        <p:spPr>
          <a:xfrm>
            <a:off x="8042147" y="1847883"/>
            <a:ext cx="3162418" cy="419731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144000" rtlCol="0" anchor="t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G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502020104020203"/>
                <a:ea typeface="+mn-ea"/>
                <a:cs typeface="+mn-cs"/>
              </a:rPr>
              <a:t>Praktisk information:</a:t>
            </a:r>
            <a:r>
              <a:rPr kumimoji="0" lang="da-GL" sz="1600" b="0" i="0" u="none" strike="noStrike" kern="1200" cap="none" spc="0" normalizeH="0" baseline="0" noProof="0" dirty="0">
                <a:ln>
                  <a:noFill/>
                </a:ln>
                <a:solidFill>
                  <a:srgbClr val="EBEBEB"/>
                </a:solidFill>
                <a:effectLst/>
                <a:uLnTx/>
                <a:uFillTx/>
                <a:latin typeface="Tw Cen MT" panose="020B0502020104020203"/>
                <a:ea typeface="+mn-ea"/>
                <a:cs typeface="+mn-cs"/>
              </a:rPr>
              <a:t>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a-G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502020104020203"/>
                <a:ea typeface="+mn-ea"/>
                <a:cs typeface="+mn-cs"/>
              </a:rPr>
              <a:t>Gårslev ligger mellem Vejle og Fredericia – vi har spillere i en radius af ca. 40 km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da-GL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502020104020203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a-G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502020104020203"/>
                <a:ea typeface="+mn-ea"/>
                <a:cs typeface="+mn-cs"/>
              </a:rPr>
              <a:t>Vi har gode handicapfaciliteter inkl. Lift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da-GL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502020104020203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a-G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502020104020203"/>
                <a:ea typeface="+mn-ea"/>
                <a:cs typeface="+mn-cs"/>
              </a:rPr>
              <a:t>Udstyr stilles til rådighed af klubben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da-GL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502020104020203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a-G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502020104020203"/>
                <a:ea typeface="+mn-ea"/>
                <a:cs typeface="+mn-cs"/>
              </a:rPr>
              <a:t>ALLE er meget velkomne til at kigge forbi til en prøvetræning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da-GL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502020104020203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a-G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502020104020203"/>
                <a:ea typeface="+mn-ea"/>
                <a:cs typeface="+mn-cs"/>
              </a:rPr>
              <a:t>Har du spørgsmål – stort som småt, så kontakt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a-G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502020104020203"/>
                <a:ea typeface="+mn-ea"/>
                <a:cs typeface="+mn-cs"/>
              </a:rPr>
              <a:t>Allan Poulsen – mobil 27637343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a-GL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502020104020203"/>
                <a:ea typeface="+mn-ea"/>
                <a:cs typeface="+mn-cs"/>
              </a:rPr>
              <a:t>Michael Vils – mobil 40964765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da-GL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502020104020203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a-GL" sz="13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502020104020203"/>
                <a:ea typeface="+mn-ea"/>
                <a:cs typeface="+mn-cs"/>
              </a:rPr>
              <a:t>Tjek også hjemmesiden her </a:t>
            </a:r>
            <a:r>
              <a:rPr kumimoji="0" lang="da-DK" sz="13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w Cen MT" panose="020B0502020104020203"/>
                <a:ea typeface="+mn-ea"/>
                <a:cs typeface="+mn-cs"/>
                <a:hlinkClick r:id="rId4"/>
              </a:rPr>
              <a:t>parasport.dk/idraetter/el-hockey</a:t>
            </a:r>
            <a:endParaRPr kumimoji="0" lang="da-GL" sz="1300" b="0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w Cen MT" panose="020B0502020104020203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da-GL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502020104020203"/>
              <a:ea typeface="+mn-ea"/>
              <a:cs typeface="+mn-cs"/>
            </a:endParaRPr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B1C0A318-4D40-4717-A7A9-2DDFD4B8930F}"/>
              </a:ext>
            </a:extLst>
          </p:cNvPr>
          <p:cNvSpPr/>
          <p:nvPr/>
        </p:nvSpPr>
        <p:spPr>
          <a:xfrm>
            <a:off x="5277172" y="6294108"/>
            <a:ext cx="651447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GL" sz="3200" b="0" i="0" u="none" strike="noStrike" kern="1200" cap="none" spc="0" normalizeH="0" baseline="0" noProof="0" dirty="0">
                <a:ln w="0"/>
                <a:solidFill>
                  <a:srgbClr val="ED8428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w Cen MT" panose="020B0502020104020203"/>
                <a:ea typeface="+mn-ea"/>
                <a:cs typeface="+mn-cs"/>
              </a:rPr>
              <a:t>en parasport med fart og fællesskab</a:t>
            </a:r>
          </a:p>
        </p:txBody>
      </p:sp>
      <p:sp>
        <p:nvSpPr>
          <p:cNvPr id="2" name="Rektangel 5">
            <a:extLst>
              <a:ext uri="{FF2B5EF4-FFF2-40B4-BE49-F238E27FC236}">
                <a16:creationId xmlns:a16="http://schemas.microsoft.com/office/drawing/2014/main" id="{44486ACB-6311-1FB4-03ED-4CE46CCAE810}"/>
              </a:ext>
            </a:extLst>
          </p:cNvPr>
          <p:cNvSpPr/>
          <p:nvPr/>
        </p:nvSpPr>
        <p:spPr>
          <a:xfrm>
            <a:off x="90689" y="-62154"/>
            <a:ext cx="440999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GL" sz="3200" b="0" i="0" u="none" strike="noStrike" kern="1200" cap="none" spc="0" normalizeH="0" baseline="0" noProof="0" dirty="0">
                <a:ln w="0"/>
                <a:solidFill>
                  <a:srgbClr val="ED8428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Tw Cen MT" panose="020B0502020104020203"/>
                <a:ea typeface="+mn-ea"/>
                <a:cs typeface="+mn-cs"/>
              </a:rPr>
              <a:t> El-hockey i hele Danmark</a:t>
            </a:r>
          </a:p>
        </p:txBody>
      </p:sp>
    </p:spTree>
    <p:extLst>
      <p:ext uri="{BB962C8B-B14F-4D97-AF65-F5344CB8AC3E}">
        <p14:creationId xmlns:p14="http://schemas.microsoft.com/office/powerpoint/2010/main" val="3836624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738729F-D59B-3152-2018-D27A5704393C}"/>
              </a:ext>
            </a:extLst>
          </p:cNvPr>
          <p:cNvSpPr txBox="1"/>
          <p:nvPr/>
        </p:nvSpPr>
        <p:spPr>
          <a:xfrm>
            <a:off x="3047223" y="2205431"/>
            <a:ext cx="6097554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a-DK" sz="6600" dirty="0">
                <a:hlinkClick r:id="rId2"/>
              </a:rPr>
              <a:t>Video - El-hockey</a:t>
            </a:r>
            <a:endParaRPr lang="da-DK" sz="66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305A6AC-3031-EE68-5684-2F57CC1853EE}"/>
              </a:ext>
            </a:extLst>
          </p:cNvPr>
          <p:cNvSpPr/>
          <p:nvPr/>
        </p:nvSpPr>
        <p:spPr>
          <a:xfrm>
            <a:off x="7266514" y="248439"/>
            <a:ext cx="4146487" cy="69276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GL" dirty="0"/>
              <a:t>Eksempel fra Gårslev – kan evt. brugs på landsplan – baggrundsmusik bliver tilføjet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962038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BD109-7708-7BD8-3FA7-60876D71A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8910" y="393117"/>
            <a:ext cx="10515600" cy="1325563"/>
          </a:xfrm>
        </p:spPr>
        <p:txBody>
          <a:bodyPr/>
          <a:lstStyle/>
          <a:p>
            <a:r>
              <a:rPr lang="da-GL" dirty="0"/>
              <a:t>Bilag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02084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8DC92278-3521-3908-78FD-EBA6017D5B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102036"/>
              </p:ext>
            </p:extLst>
          </p:nvPr>
        </p:nvGraphicFramePr>
        <p:xfrm>
          <a:off x="289219" y="226893"/>
          <a:ext cx="11613562" cy="64042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8286">
                  <a:extLst>
                    <a:ext uri="{9D8B030D-6E8A-4147-A177-3AD203B41FA5}">
                      <a16:colId xmlns:a16="http://schemas.microsoft.com/office/drawing/2014/main" val="3684191877"/>
                    </a:ext>
                  </a:extLst>
                </a:gridCol>
                <a:gridCol w="2068286">
                  <a:extLst>
                    <a:ext uri="{9D8B030D-6E8A-4147-A177-3AD203B41FA5}">
                      <a16:colId xmlns:a16="http://schemas.microsoft.com/office/drawing/2014/main" val="1447073844"/>
                    </a:ext>
                  </a:extLst>
                </a:gridCol>
                <a:gridCol w="3340418">
                  <a:extLst>
                    <a:ext uri="{9D8B030D-6E8A-4147-A177-3AD203B41FA5}">
                      <a16:colId xmlns:a16="http://schemas.microsoft.com/office/drawing/2014/main" val="3868874704"/>
                    </a:ext>
                  </a:extLst>
                </a:gridCol>
                <a:gridCol w="2068286">
                  <a:extLst>
                    <a:ext uri="{9D8B030D-6E8A-4147-A177-3AD203B41FA5}">
                      <a16:colId xmlns:a16="http://schemas.microsoft.com/office/drawing/2014/main" val="1620575463"/>
                    </a:ext>
                  </a:extLst>
                </a:gridCol>
                <a:gridCol w="2068286">
                  <a:extLst>
                    <a:ext uri="{9D8B030D-6E8A-4147-A177-3AD203B41FA5}">
                      <a16:colId xmlns:a16="http://schemas.microsoft.com/office/drawing/2014/main" val="398218276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a-GL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Klubber</a:t>
                      </a:r>
                      <a:endParaRPr lang="da-DK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GL" sz="1400" dirty="0"/>
                        <a:t>Kontaktperson</a:t>
                      </a:r>
                      <a:endParaRPr lang="da-D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GL" sz="1400" dirty="0"/>
                        <a:t>Spillested og træningstid</a:t>
                      </a:r>
                      <a:endParaRPr lang="da-D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GL" sz="1400" dirty="0"/>
                        <a:t>Antal spillere og aldersfordeling</a:t>
                      </a:r>
                      <a:endParaRPr lang="da-DK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GL" sz="1400" dirty="0" err="1"/>
                        <a:t>SoME</a:t>
                      </a:r>
                      <a:endParaRPr lang="da-DK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3638304"/>
                  </a:ext>
                </a:extLst>
              </a:tr>
              <a:tr h="474147">
                <a:tc>
                  <a:txBody>
                    <a:bodyPr/>
                    <a:lstStyle/>
                    <a:p>
                      <a:r>
                        <a:rPr lang="da-GL" sz="1000" dirty="0"/>
                        <a:t>Aabenraa</a:t>
                      </a:r>
                      <a:endParaRPr lang="da-DK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GL" sz="1000" dirty="0"/>
                        <a:t>Erhard Frederiksen</a:t>
                      </a:r>
                    </a:p>
                    <a:p>
                      <a:r>
                        <a:rPr lang="da-GL" sz="1000" dirty="0"/>
                        <a:t>26379950</a:t>
                      </a:r>
                    </a:p>
                    <a:p>
                      <a:r>
                        <a:rPr lang="da-DK" sz="1000" dirty="0">
                          <a:hlinkClick r:id="rId2"/>
                        </a:rPr>
                        <a:t>E</a:t>
                      </a:r>
                      <a:r>
                        <a:rPr lang="da-GL" sz="1000" dirty="0">
                          <a:hlinkClick r:id="rId2"/>
                        </a:rPr>
                        <a:t>rhard@netfiber.dk</a:t>
                      </a:r>
                      <a:r>
                        <a:rPr lang="da-GL" sz="1000" dirty="0"/>
                        <a:t> </a:t>
                      </a:r>
                      <a:endParaRPr lang="da-DK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GL" sz="1000" dirty="0"/>
                        <a:t>Enstedhallen, Stubbæk Skolegade 10, 6200 Aabenraa</a:t>
                      </a:r>
                    </a:p>
                    <a:p>
                      <a:r>
                        <a:rPr lang="da-GL" sz="1000" dirty="0"/>
                        <a:t>Lørdage kl. 11-13.30</a:t>
                      </a:r>
                      <a:endParaRPr lang="da-DK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000" dirty="0"/>
                        <a:t>C</a:t>
                      </a:r>
                      <a:r>
                        <a:rPr lang="da-GL" sz="1000" dirty="0"/>
                        <a:t>a. 30 spillere</a:t>
                      </a:r>
                    </a:p>
                    <a:p>
                      <a:r>
                        <a:rPr lang="da-GL" sz="1000" dirty="0"/>
                        <a:t>Alder: 12-50 år</a:t>
                      </a:r>
                      <a:endParaRPr lang="da-DK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GL" sz="1000" dirty="0">
                          <a:hlinkClick r:id="rId3"/>
                        </a:rPr>
                        <a:t>Hjemmeside</a:t>
                      </a:r>
                      <a:endParaRPr lang="da-GL" sz="1000" dirty="0"/>
                    </a:p>
                    <a:p>
                      <a:endParaRPr lang="da-GL" sz="1000" dirty="0"/>
                    </a:p>
                    <a:p>
                      <a:r>
                        <a:rPr lang="da-GL" sz="1000" dirty="0"/>
                        <a:t>FB:</a:t>
                      </a:r>
                      <a:endParaRPr lang="da-DK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525062"/>
                  </a:ext>
                </a:extLst>
              </a:tr>
              <a:tr h="474147">
                <a:tc>
                  <a:txBody>
                    <a:bodyPr/>
                    <a:lstStyle/>
                    <a:p>
                      <a:r>
                        <a:rPr lang="da-GL" sz="1000" dirty="0"/>
                        <a:t>Aalborg</a:t>
                      </a:r>
                      <a:endParaRPr lang="da-DK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GL" sz="1000" dirty="0"/>
                        <a:t>Simon Damholt</a:t>
                      </a:r>
                    </a:p>
                    <a:p>
                      <a:r>
                        <a:rPr lang="da-GL" sz="1000" dirty="0">
                          <a:hlinkClick r:id="rId4"/>
                        </a:rPr>
                        <a:t>s-d-c@live.dk</a:t>
                      </a:r>
                      <a:r>
                        <a:rPr lang="da-GL" sz="1000" dirty="0"/>
                        <a:t> </a:t>
                      </a:r>
                      <a:endParaRPr lang="da-DK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GL" sz="1000" dirty="0"/>
                        <a:t>Nordkraft, Multihallen niv. 3, Teglgårdsplads 1, 9000 Aalborg</a:t>
                      </a:r>
                    </a:p>
                    <a:p>
                      <a:r>
                        <a:rPr lang="da-GL" sz="1000" dirty="0"/>
                        <a:t>Mandage kl. 17.30-19.</a:t>
                      </a:r>
                      <a:endParaRPr lang="da-DK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000" dirty="0"/>
                        <a:t>X</a:t>
                      </a:r>
                      <a:r>
                        <a:rPr lang="da-GL" sz="1000" dirty="0"/>
                        <a:t>x spillere</a:t>
                      </a:r>
                    </a:p>
                    <a:p>
                      <a:r>
                        <a:rPr lang="da-GL" sz="1000" dirty="0"/>
                        <a:t>Alder: xx år</a:t>
                      </a:r>
                      <a:endParaRPr lang="da-DK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GL" sz="1000" dirty="0"/>
                        <a:t>FB:</a:t>
                      </a:r>
                      <a:endParaRPr lang="da-DK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6599047"/>
                  </a:ext>
                </a:extLst>
              </a:tr>
              <a:tr h="474147">
                <a:tc>
                  <a:txBody>
                    <a:bodyPr/>
                    <a:lstStyle/>
                    <a:p>
                      <a:r>
                        <a:rPr lang="da-GL" sz="1000" dirty="0"/>
                        <a:t>Aarhus</a:t>
                      </a:r>
                      <a:endParaRPr lang="da-DK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GL" sz="1000" dirty="0"/>
                        <a:t>Claus Vestergaard</a:t>
                      </a:r>
                    </a:p>
                    <a:p>
                      <a:endParaRPr lang="da-GL" sz="1000" dirty="0"/>
                    </a:p>
                    <a:p>
                      <a:r>
                        <a:rPr lang="da-GL" sz="1000" dirty="0">
                          <a:hlinkClick r:id="rId5"/>
                        </a:rPr>
                        <a:t>alexanderibsen93@gmail.com</a:t>
                      </a:r>
                      <a:endParaRPr lang="da-DK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GL" sz="1000" dirty="0"/>
                        <a:t>Tovshøjskolen, Janesvej 2, 8220 Brabrand</a:t>
                      </a:r>
                    </a:p>
                    <a:p>
                      <a:r>
                        <a:rPr lang="da-GL" sz="1000" dirty="0"/>
                        <a:t>Onsdage kl. 16-17.45</a:t>
                      </a:r>
                      <a:endParaRPr lang="da-DK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000" dirty="0"/>
                        <a:t>X</a:t>
                      </a:r>
                      <a:r>
                        <a:rPr lang="da-GL" sz="1000" dirty="0"/>
                        <a:t>x spillere</a:t>
                      </a:r>
                    </a:p>
                    <a:p>
                      <a:r>
                        <a:rPr lang="da-DK" sz="1000" dirty="0"/>
                        <a:t>A</a:t>
                      </a:r>
                      <a:r>
                        <a:rPr lang="da-GL" sz="1000" dirty="0" err="1"/>
                        <a:t>lder</a:t>
                      </a:r>
                      <a:r>
                        <a:rPr lang="da-GL" sz="1000" dirty="0"/>
                        <a:t>: xx år</a:t>
                      </a:r>
                      <a:endParaRPr lang="da-DK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2038369"/>
                  </a:ext>
                </a:extLst>
              </a:tr>
              <a:tr h="474147">
                <a:tc>
                  <a:txBody>
                    <a:bodyPr/>
                    <a:lstStyle/>
                    <a:p>
                      <a:r>
                        <a:rPr lang="da-GL" sz="1000" dirty="0"/>
                        <a:t>København (P.t. </a:t>
                      </a:r>
                      <a:r>
                        <a:rPr lang="da-DK" sz="1000" dirty="0"/>
                        <a:t>nedlukket</a:t>
                      </a:r>
                      <a:r>
                        <a:rPr lang="da-GL" sz="1000" dirty="0"/>
                        <a:t>)</a:t>
                      </a:r>
                      <a:endParaRPr lang="da-DK" sz="10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GL" sz="1000" dirty="0"/>
                        <a:t>Kristian Sørensen</a:t>
                      </a:r>
                    </a:p>
                    <a:p>
                      <a:r>
                        <a:rPr lang="da-GL" sz="1000" dirty="0"/>
                        <a:t>20708004</a:t>
                      </a:r>
                    </a:p>
                    <a:p>
                      <a:r>
                        <a:rPr lang="da-GL" sz="1000" dirty="0">
                          <a:hlinkClick r:id="rId6"/>
                        </a:rPr>
                        <a:t>kristian19933@hotmail.com</a:t>
                      </a:r>
                      <a:r>
                        <a:rPr lang="da-GL" sz="1000" dirty="0"/>
                        <a:t> </a:t>
                      </a:r>
                      <a:endParaRPr lang="da-DK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GL" sz="1000" dirty="0"/>
                        <a:t>Antal inaktive spillere</a:t>
                      </a:r>
                      <a:endParaRPr lang="da-DK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4334951"/>
                  </a:ext>
                </a:extLst>
              </a:tr>
              <a:tr h="474147">
                <a:tc>
                  <a:txBody>
                    <a:bodyPr/>
                    <a:lstStyle/>
                    <a:p>
                      <a:r>
                        <a:rPr lang="da-GL" sz="1000" dirty="0"/>
                        <a:t>Gørding (ved Vejen)</a:t>
                      </a:r>
                      <a:endParaRPr lang="da-DK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GL" sz="1000" dirty="0"/>
                        <a:t>Michael Hansen</a:t>
                      </a:r>
                    </a:p>
                    <a:p>
                      <a:r>
                        <a:rPr lang="da-GL" sz="1000" dirty="0"/>
                        <a:t>60804306</a:t>
                      </a:r>
                    </a:p>
                    <a:p>
                      <a:r>
                        <a:rPr lang="da-GL" sz="1000" dirty="0">
                          <a:hlinkClick r:id="rId7"/>
                        </a:rPr>
                        <a:t>michael60804306@gmail.com</a:t>
                      </a:r>
                      <a:endParaRPr lang="da-DK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GL" sz="1000" dirty="0"/>
                        <a:t>Gørding Hallen, Skolegade 14, 6690 Gørding</a:t>
                      </a:r>
                    </a:p>
                    <a:p>
                      <a:r>
                        <a:rPr lang="da-GL" sz="1000" dirty="0"/>
                        <a:t>Lørdage kl. 10-12</a:t>
                      </a:r>
                      <a:endParaRPr lang="da-DK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000" dirty="0"/>
                        <a:t>X</a:t>
                      </a:r>
                      <a:r>
                        <a:rPr lang="da-GL" sz="1000" dirty="0"/>
                        <a:t>x spillere</a:t>
                      </a:r>
                      <a:endParaRPr lang="da-DK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603013"/>
                  </a:ext>
                </a:extLst>
              </a:tr>
              <a:tr h="474147">
                <a:tc>
                  <a:txBody>
                    <a:bodyPr/>
                    <a:lstStyle/>
                    <a:p>
                      <a:r>
                        <a:rPr lang="da-GL" sz="1000" dirty="0"/>
                        <a:t>Gårslev (ved Vejle)</a:t>
                      </a:r>
                      <a:endParaRPr lang="da-DK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GL" sz="1000" dirty="0"/>
                        <a:t>Michael Vils/Allan Poulsen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GL" sz="1000" dirty="0"/>
                        <a:t>Søndage kl. 10-12</a:t>
                      </a:r>
                      <a:endParaRPr lang="da-DK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GL" sz="1000" dirty="0"/>
                        <a:t>12 spillere</a:t>
                      </a:r>
                    </a:p>
                    <a:p>
                      <a:r>
                        <a:rPr lang="da-GL" sz="1000" dirty="0"/>
                        <a:t>Alder: 12-26 år</a:t>
                      </a:r>
                      <a:endParaRPr lang="da-DK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GL" sz="1000" dirty="0">
                          <a:hlinkClick r:id="rId8"/>
                        </a:rPr>
                        <a:t>Hjemmeside</a:t>
                      </a:r>
                      <a:endParaRPr lang="da-GL" sz="1000" dirty="0"/>
                    </a:p>
                    <a:p>
                      <a:endParaRPr lang="da-GL" sz="1000" dirty="0"/>
                    </a:p>
                    <a:p>
                      <a:r>
                        <a:rPr lang="da-GL" sz="1000" dirty="0"/>
                        <a:t>FB</a:t>
                      </a:r>
                      <a:endParaRPr lang="da-DK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197597"/>
                  </a:ext>
                </a:extLst>
              </a:tr>
              <a:tr h="474147">
                <a:tc>
                  <a:txBody>
                    <a:bodyPr/>
                    <a:lstStyle/>
                    <a:p>
                      <a:r>
                        <a:rPr lang="da-GL" sz="1000" dirty="0"/>
                        <a:t>Herning</a:t>
                      </a:r>
                      <a:endParaRPr lang="da-DK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GL" sz="1000" dirty="0"/>
                        <a:t>Bent-Ole Nielsen</a:t>
                      </a:r>
                    </a:p>
                    <a:p>
                      <a:r>
                        <a:rPr lang="da-GL" sz="1000" dirty="0"/>
                        <a:t>21294844</a:t>
                      </a:r>
                    </a:p>
                    <a:p>
                      <a:r>
                        <a:rPr lang="da-GL" sz="1000" dirty="0">
                          <a:hlinkClick r:id="rId9"/>
                        </a:rPr>
                        <a:t>bon@privat.dk</a:t>
                      </a:r>
                      <a:r>
                        <a:rPr lang="da-GL" sz="1000" dirty="0"/>
                        <a:t> </a:t>
                      </a:r>
                      <a:endParaRPr lang="da-DK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GL" sz="1000" dirty="0"/>
                        <a:t>Lundgårdsskolen, Tjelevej 25, 7400 Herning</a:t>
                      </a:r>
                    </a:p>
                    <a:p>
                      <a:r>
                        <a:rPr lang="da-GL" sz="1000" dirty="0"/>
                        <a:t>Torsdage kl. 19-21</a:t>
                      </a:r>
                      <a:endParaRPr lang="da-DK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000" dirty="0"/>
                        <a:t>X</a:t>
                      </a:r>
                      <a:r>
                        <a:rPr lang="da-GL" sz="1000" dirty="0"/>
                        <a:t>x spillere</a:t>
                      </a:r>
                    </a:p>
                    <a:p>
                      <a:r>
                        <a:rPr lang="da-GL" sz="1000" dirty="0"/>
                        <a:t>Alder: </a:t>
                      </a:r>
                      <a:endParaRPr lang="da-DK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9318387"/>
                  </a:ext>
                </a:extLst>
              </a:tr>
              <a:tr h="474147">
                <a:tc>
                  <a:txBody>
                    <a:bodyPr/>
                    <a:lstStyle/>
                    <a:p>
                      <a:r>
                        <a:rPr lang="da-GL" sz="1000" dirty="0"/>
                        <a:t>Odense (P.t. </a:t>
                      </a:r>
                      <a:r>
                        <a:rPr lang="da-DK" sz="1000" dirty="0"/>
                        <a:t>nedlukket</a:t>
                      </a:r>
                      <a:r>
                        <a:rPr lang="da-GL" sz="1000" dirty="0"/>
                        <a:t>)</a:t>
                      </a:r>
                      <a:endParaRPr lang="da-DK" sz="10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a-GL" sz="1000" dirty="0"/>
                        <a:t>Bjarne Jørgensen</a:t>
                      </a:r>
                    </a:p>
                    <a:p>
                      <a:r>
                        <a:rPr lang="da-GL" sz="1000" dirty="0"/>
                        <a:t>41199178</a:t>
                      </a:r>
                    </a:p>
                    <a:p>
                      <a:r>
                        <a:rPr lang="da-DK" sz="1000" dirty="0">
                          <a:hlinkClick r:id="rId10"/>
                        </a:rPr>
                        <a:t>E</a:t>
                      </a:r>
                      <a:r>
                        <a:rPr lang="da-GL" sz="1000" dirty="0">
                          <a:hlinkClick r:id="rId10"/>
                        </a:rPr>
                        <a:t>lhockeyfyn@gmail.com</a:t>
                      </a:r>
                      <a:endParaRPr lang="da-DK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GL" sz="1000" dirty="0"/>
                        <a:t>Antal inaktive spillere</a:t>
                      </a:r>
                      <a:endParaRPr lang="da-DK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2926727"/>
                  </a:ext>
                </a:extLst>
              </a:tr>
              <a:tr h="474147">
                <a:tc>
                  <a:txBody>
                    <a:bodyPr/>
                    <a:lstStyle/>
                    <a:p>
                      <a:r>
                        <a:rPr lang="da-GL" sz="1000" dirty="0"/>
                        <a:t>Orient (Rødovre)</a:t>
                      </a:r>
                      <a:endParaRPr lang="da-DK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GL" sz="1000" dirty="0"/>
                        <a:t>Dorte Berenth</a:t>
                      </a:r>
                    </a:p>
                    <a:p>
                      <a:r>
                        <a:rPr lang="da-GL" sz="1000" dirty="0"/>
                        <a:t>20133346</a:t>
                      </a:r>
                    </a:p>
                    <a:p>
                      <a:r>
                        <a:rPr lang="da-GL" sz="1000" dirty="0"/>
                        <a:t>d.b@mail.tdcadsl.dk</a:t>
                      </a:r>
                      <a:endParaRPr lang="da-DK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GL" sz="1000" dirty="0"/>
                        <a:t>Rødovre Hal 1, Rødovre Parkvej 425, 2610 Rødovre</a:t>
                      </a:r>
                    </a:p>
                    <a:p>
                      <a:r>
                        <a:rPr lang="da-GL" sz="1000" dirty="0"/>
                        <a:t>Mandage kl. 18-20</a:t>
                      </a:r>
                      <a:endParaRPr lang="da-DK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000" dirty="0"/>
                        <a:t>X</a:t>
                      </a:r>
                      <a:r>
                        <a:rPr lang="da-GL" sz="1000" dirty="0"/>
                        <a:t>x spillere</a:t>
                      </a:r>
                    </a:p>
                    <a:p>
                      <a:r>
                        <a:rPr lang="da-GL" sz="1000" dirty="0"/>
                        <a:t>Alder: xx år</a:t>
                      </a:r>
                      <a:endParaRPr lang="da-DK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2760524"/>
                  </a:ext>
                </a:extLst>
              </a:tr>
              <a:tr h="474147">
                <a:tc>
                  <a:txBody>
                    <a:bodyPr/>
                    <a:lstStyle/>
                    <a:p>
                      <a:r>
                        <a:rPr lang="da-GL" sz="1000" dirty="0"/>
                        <a:t>Skive</a:t>
                      </a:r>
                      <a:endParaRPr lang="da-DK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GL" sz="1000" dirty="0"/>
                        <a:t>Poul Egon Sørensen</a:t>
                      </a:r>
                    </a:p>
                    <a:p>
                      <a:r>
                        <a:rPr lang="da-DK" sz="1000" dirty="0">
                          <a:hlinkClick r:id="rId11"/>
                        </a:rPr>
                        <a:t>mphoejlundsvej</a:t>
                      </a:r>
                      <a:r>
                        <a:rPr lang="da-GL" sz="1000" dirty="0">
                          <a:hlinkClick r:id="rId11"/>
                        </a:rPr>
                        <a:t>@fiberpost.dk</a:t>
                      </a:r>
                      <a:r>
                        <a:rPr lang="da-GL" sz="1000" dirty="0"/>
                        <a:t> </a:t>
                      </a:r>
                      <a:endParaRPr lang="da-DK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GL" sz="1000" dirty="0"/>
                        <a:t>Brårup Hallen, Brårupvej 94, 7800  Skive</a:t>
                      </a:r>
                    </a:p>
                    <a:p>
                      <a:r>
                        <a:rPr lang="da-GL" sz="1000" dirty="0"/>
                        <a:t>Torsdage kl. 19-22</a:t>
                      </a:r>
                      <a:endParaRPr lang="da-DK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000" dirty="0"/>
                        <a:t>X</a:t>
                      </a:r>
                      <a:r>
                        <a:rPr lang="da-GL" sz="1000" dirty="0"/>
                        <a:t>x spillere</a:t>
                      </a:r>
                    </a:p>
                    <a:p>
                      <a:r>
                        <a:rPr lang="da-GL" sz="1000" dirty="0"/>
                        <a:t>Alder: xx år</a:t>
                      </a:r>
                      <a:endParaRPr lang="da-DK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3834437"/>
                  </a:ext>
                </a:extLst>
              </a:tr>
              <a:tr h="474147">
                <a:tc>
                  <a:txBody>
                    <a:bodyPr/>
                    <a:lstStyle/>
                    <a:p>
                      <a:r>
                        <a:rPr lang="da-GL" sz="1000" dirty="0"/>
                        <a:t>Viborg</a:t>
                      </a:r>
                      <a:endParaRPr lang="da-DK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GL" sz="1000" dirty="0"/>
                        <a:t>Tommy Haun</a:t>
                      </a:r>
                    </a:p>
                    <a:p>
                      <a:r>
                        <a:rPr lang="da-GL" sz="1000" dirty="0"/>
                        <a:t>40179956</a:t>
                      </a:r>
                    </a:p>
                    <a:p>
                      <a:r>
                        <a:rPr lang="da-GL" sz="1000" dirty="0">
                          <a:hlinkClick r:id="rId12"/>
                        </a:rPr>
                        <a:t>tommystighaun@gmail.com</a:t>
                      </a:r>
                      <a:r>
                        <a:rPr lang="da-GL" sz="1000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GL" sz="1000" dirty="0"/>
                        <a:t>Rødkærsbro-Hallen, Brandstrupvej 25, 8840 Rødkærsbro</a:t>
                      </a:r>
                    </a:p>
                    <a:p>
                      <a:r>
                        <a:rPr lang="da-GL" sz="1000" dirty="0"/>
                        <a:t>Fredage kl. 17-18</a:t>
                      </a:r>
                      <a:endParaRPr lang="da-DK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sz="1000" dirty="0"/>
                        <a:t>X</a:t>
                      </a:r>
                      <a:r>
                        <a:rPr lang="da-GL" sz="1000" dirty="0"/>
                        <a:t>x spillere</a:t>
                      </a:r>
                    </a:p>
                    <a:p>
                      <a:r>
                        <a:rPr lang="da-GL" sz="1000" dirty="0"/>
                        <a:t>Alder: xx år</a:t>
                      </a:r>
                      <a:endParaRPr lang="da-DK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a-DK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21568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195769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G_LANGUAGETEXTBOX" val="Eng US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videndVTI">
  <a:themeElements>
    <a:clrScheme name="DividendVTI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ED8428"/>
      </a:accent1>
      <a:accent2>
        <a:srgbClr val="E6C46D"/>
      </a:accent2>
      <a:accent3>
        <a:srgbClr val="537685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">
      <a:majorFont>
        <a:latin typeface="Tw Cen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1520</TotalTime>
  <Words>942</Words>
  <Application>Microsoft Macintosh PowerPoint</Application>
  <PresentationFormat>Widescreen</PresentationFormat>
  <Paragraphs>214</Paragraphs>
  <Slides>7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2</vt:i4>
      </vt:variant>
      <vt:variant>
        <vt:lpstr>Slidetitler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Tw Cen MT</vt:lpstr>
      <vt:lpstr>Wingdings 2</vt:lpstr>
      <vt:lpstr>Office Theme</vt:lpstr>
      <vt:lpstr>DividendVTI</vt:lpstr>
      <vt:lpstr>El-hockey – en idræt i udvikling</vt:lpstr>
      <vt:lpstr>PowerPoint-præsentation</vt:lpstr>
      <vt:lpstr>PowerPoint-præsentation</vt:lpstr>
      <vt:lpstr>PowerPoint-præsentation</vt:lpstr>
      <vt:lpstr>PowerPoint-præsentation</vt:lpstr>
      <vt:lpstr>Bilag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Pedersen, Michael Vils</dc:creator>
  <cp:lastModifiedBy>Malene Roland Pedersen</cp:lastModifiedBy>
  <cp:revision>3</cp:revision>
  <dcterms:created xsi:type="dcterms:W3CDTF">2023-04-23T08:29:50Z</dcterms:created>
  <dcterms:modified xsi:type="dcterms:W3CDTF">2023-05-13T05:36:46Z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00b7bbd-7ade-49ce-aa5e-23220b76cd08_Enabled">
    <vt:lpwstr>true</vt:lpwstr>
  </property>
  <property fmtid="{D5CDD505-2E9C-101B-9397-08002B2CF9AE}" pid="3" name="MSIP_Label_400b7bbd-7ade-49ce-aa5e-23220b76cd08_SetDate">
    <vt:lpwstr>2023-05-06T12:24:49Z</vt:lpwstr>
  </property>
  <property fmtid="{D5CDD505-2E9C-101B-9397-08002B2CF9AE}" pid="4" name="MSIP_Label_400b7bbd-7ade-49ce-aa5e-23220b76cd08_Method">
    <vt:lpwstr>Standard</vt:lpwstr>
  </property>
  <property fmtid="{D5CDD505-2E9C-101B-9397-08002B2CF9AE}" pid="5" name="MSIP_Label_400b7bbd-7ade-49ce-aa5e-23220b76cd08_Name">
    <vt:lpwstr>Confidential</vt:lpwstr>
  </property>
  <property fmtid="{D5CDD505-2E9C-101B-9397-08002B2CF9AE}" pid="6" name="MSIP_Label_400b7bbd-7ade-49ce-aa5e-23220b76cd08_SiteId">
    <vt:lpwstr>8beccd60-0be6-4025-8e24-ca9ae679e1f4</vt:lpwstr>
  </property>
  <property fmtid="{D5CDD505-2E9C-101B-9397-08002B2CF9AE}" pid="7" name="MSIP_Label_400b7bbd-7ade-49ce-aa5e-23220b76cd08_ActionId">
    <vt:lpwstr>13c0a9ee-21c4-44f9-a334-ca70049d9d68</vt:lpwstr>
  </property>
  <property fmtid="{D5CDD505-2E9C-101B-9397-08002B2CF9AE}" pid="8" name="MSIP_Label_400b7bbd-7ade-49ce-aa5e-23220b76cd08_ContentBits">
    <vt:lpwstr>2</vt:lpwstr>
  </property>
</Properties>
</file>